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6" r:id="rId2"/>
    <p:sldId id="379" r:id="rId3"/>
    <p:sldId id="380" r:id="rId4"/>
    <p:sldId id="271" r:id="rId5"/>
    <p:sldId id="378" r:id="rId6"/>
    <p:sldId id="370" r:id="rId7"/>
    <p:sldId id="383" r:id="rId8"/>
    <p:sldId id="331" r:id="rId9"/>
    <p:sldId id="333" r:id="rId10"/>
    <p:sldId id="350" r:id="rId11"/>
    <p:sldId id="355" r:id="rId12"/>
    <p:sldId id="387" r:id="rId13"/>
    <p:sldId id="311" r:id="rId14"/>
    <p:sldId id="359" r:id="rId15"/>
    <p:sldId id="394" r:id="rId16"/>
    <p:sldId id="396" r:id="rId17"/>
    <p:sldId id="390" r:id="rId18"/>
    <p:sldId id="358" r:id="rId19"/>
    <p:sldId id="386" r:id="rId20"/>
    <p:sldId id="391" r:id="rId21"/>
    <p:sldId id="393" r:id="rId22"/>
    <p:sldId id="397" r:id="rId23"/>
    <p:sldId id="398" r:id="rId24"/>
    <p:sldId id="403" r:id="rId25"/>
    <p:sldId id="399" r:id="rId26"/>
    <p:sldId id="408" r:id="rId27"/>
    <p:sldId id="406" r:id="rId28"/>
    <p:sldId id="407" r:id="rId29"/>
    <p:sldId id="360" r:id="rId30"/>
    <p:sldId id="409" r:id="rId31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94" autoAdjust="0"/>
    <p:restoredTop sz="94842" autoAdjust="0"/>
  </p:normalViewPr>
  <p:slideViewPr>
    <p:cSldViewPr>
      <p:cViewPr>
        <p:scale>
          <a:sx n="80" d="100"/>
          <a:sy n="80" d="100"/>
        </p:scale>
        <p:origin x="-750" y="-78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1448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6D1CE-3BA0-4C05-BB44-72F16C9FA8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A7725-7536-43FD-A404-C73293472705}">
      <dgm:prSet/>
      <dgm:spPr/>
      <dgm:t>
        <a:bodyPr/>
        <a:lstStyle/>
        <a:p>
          <a:pPr rtl="0"/>
          <a:r>
            <a:rPr lang="ru-RU" b="1" i="0" baseline="0" dirty="0" smtClean="0"/>
            <a:t>По отраслям знаний</a:t>
          </a:r>
          <a:endParaRPr lang="ru-RU" b="1" i="0" baseline="0" dirty="0"/>
        </a:p>
      </dgm:t>
    </dgm:pt>
    <dgm:pt modelId="{7CF3A9B3-D37D-4C6D-9D6A-6601F856E3E1}" type="parTrans" cxnId="{C2113E8F-DFEB-42A2-9D44-7E60A43F10EE}">
      <dgm:prSet/>
      <dgm:spPr/>
      <dgm:t>
        <a:bodyPr/>
        <a:lstStyle/>
        <a:p>
          <a:endParaRPr lang="ru-RU"/>
        </a:p>
      </dgm:t>
    </dgm:pt>
    <dgm:pt modelId="{0F0A90AD-C0CB-413B-AE85-54ACD1F9D743}" type="sibTrans" cxnId="{C2113E8F-DFEB-42A2-9D44-7E60A43F10EE}">
      <dgm:prSet/>
      <dgm:spPr/>
      <dgm:t>
        <a:bodyPr/>
        <a:lstStyle/>
        <a:p>
          <a:endParaRPr lang="ru-RU"/>
        </a:p>
      </dgm:t>
    </dgm:pt>
    <dgm:pt modelId="{9026F279-1BA2-4ABD-98C9-E6AEA46E38F7}" type="pres">
      <dgm:prSet presAssocID="{19F6D1CE-3BA0-4C05-BB44-72F16C9FA8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55A0E-D254-41E1-86ED-4983E9EDE95F}" type="pres">
      <dgm:prSet presAssocID="{536A7725-7536-43FD-A404-C73293472705}" presName="parentText" presStyleLbl="node1" presStyleIdx="0" presStyleCnt="1" custScaleY="114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F856E8-57B8-4D7F-9A91-C8F1462A084B}" type="presOf" srcId="{19F6D1CE-3BA0-4C05-BB44-72F16C9FA8B1}" destId="{9026F279-1BA2-4ABD-98C9-E6AEA46E38F7}" srcOrd="0" destOrd="0" presId="urn:microsoft.com/office/officeart/2005/8/layout/vList2"/>
    <dgm:cxn modelId="{C2113E8F-DFEB-42A2-9D44-7E60A43F10EE}" srcId="{19F6D1CE-3BA0-4C05-BB44-72F16C9FA8B1}" destId="{536A7725-7536-43FD-A404-C73293472705}" srcOrd="0" destOrd="0" parTransId="{7CF3A9B3-D37D-4C6D-9D6A-6601F856E3E1}" sibTransId="{0F0A90AD-C0CB-413B-AE85-54ACD1F9D743}"/>
    <dgm:cxn modelId="{5BC039B2-B4AB-4B92-9C94-C80FF5D76A75}" type="presOf" srcId="{536A7725-7536-43FD-A404-C73293472705}" destId="{93355A0E-D254-41E1-86ED-4983E9EDE95F}" srcOrd="0" destOrd="0" presId="urn:microsoft.com/office/officeart/2005/8/layout/vList2"/>
    <dgm:cxn modelId="{88FD29AC-3272-44AB-B95D-E51959987AA8}" type="presParOf" srcId="{9026F279-1BA2-4ABD-98C9-E6AEA46E38F7}" destId="{93355A0E-D254-41E1-86ED-4983E9EDE95F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21E48B-6014-4F6B-AAB6-34A3D2C91B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DE692-B85F-4253-9C92-1A0343EBA53F}">
      <dgm:prSet/>
      <dgm:spPr/>
      <dgm:t>
        <a:bodyPr/>
        <a:lstStyle/>
        <a:p>
          <a:pPr rtl="0"/>
          <a:r>
            <a:rPr lang="ru-RU" b="1" i="0" baseline="0" dirty="0" smtClean="0"/>
            <a:t>По количеству экспертов</a:t>
          </a:r>
          <a:endParaRPr lang="ru-RU" b="1" i="0" baseline="0" dirty="0"/>
        </a:p>
      </dgm:t>
    </dgm:pt>
    <dgm:pt modelId="{5A509070-EA73-494E-B473-5E5B82EC832C}" type="parTrans" cxnId="{57B2CE3B-7D66-4A83-BDC6-CC082CD2FBF4}">
      <dgm:prSet/>
      <dgm:spPr/>
      <dgm:t>
        <a:bodyPr/>
        <a:lstStyle/>
        <a:p>
          <a:endParaRPr lang="ru-RU"/>
        </a:p>
      </dgm:t>
    </dgm:pt>
    <dgm:pt modelId="{780AA307-020B-44D9-9E96-C146BD6EFA4B}" type="sibTrans" cxnId="{57B2CE3B-7D66-4A83-BDC6-CC082CD2FBF4}">
      <dgm:prSet/>
      <dgm:spPr/>
      <dgm:t>
        <a:bodyPr/>
        <a:lstStyle/>
        <a:p>
          <a:endParaRPr lang="ru-RU"/>
        </a:p>
      </dgm:t>
    </dgm:pt>
    <dgm:pt modelId="{E29C7495-68D8-482D-BB8B-3A620C98D736}" type="pres">
      <dgm:prSet presAssocID="{AE21E48B-6014-4F6B-AAB6-34A3D2C91B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0CCEA4-05EF-4AA5-AEBC-AD7143CD74F0}" type="pres">
      <dgm:prSet presAssocID="{6FDDE692-B85F-4253-9C92-1A0343EBA53F}" presName="parentText" presStyleLbl="node1" presStyleIdx="0" presStyleCnt="1" custScaleY="135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4CED0F-FDC6-4E6D-A541-1A6E16AE6208}" type="presOf" srcId="{AE21E48B-6014-4F6B-AAB6-34A3D2C91B1E}" destId="{E29C7495-68D8-482D-BB8B-3A620C98D736}" srcOrd="0" destOrd="0" presId="urn:microsoft.com/office/officeart/2005/8/layout/vList2"/>
    <dgm:cxn modelId="{57B2CE3B-7D66-4A83-BDC6-CC082CD2FBF4}" srcId="{AE21E48B-6014-4F6B-AAB6-34A3D2C91B1E}" destId="{6FDDE692-B85F-4253-9C92-1A0343EBA53F}" srcOrd="0" destOrd="0" parTransId="{5A509070-EA73-494E-B473-5E5B82EC832C}" sibTransId="{780AA307-020B-44D9-9E96-C146BD6EFA4B}"/>
    <dgm:cxn modelId="{71E3DE77-BD61-4EE0-B959-4C6F8F49F5D5}" type="presOf" srcId="{6FDDE692-B85F-4253-9C92-1A0343EBA53F}" destId="{590CCEA4-05EF-4AA5-AEBC-AD7143CD74F0}" srcOrd="0" destOrd="0" presId="urn:microsoft.com/office/officeart/2005/8/layout/vList2"/>
    <dgm:cxn modelId="{F5DCB1F1-0BB2-462D-ADE5-14112EC096F9}" type="presParOf" srcId="{E29C7495-68D8-482D-BB8B-3A620C98D736}" destId="{590CCEA4-05EF-4AA5-AEBC-AD7143CD74F0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790A19-B522-4822-BF92-E31D58F8C1A6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57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D4F9D2C-060C-4F61-868A-617E7F78897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85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января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48197F-8D01-458A-B05B-B4964C73C1A5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EE83A3-5888-4DD3-B798-43541F5A017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6128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DA176-43B4-47C7-AA0B-A47408AB369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58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0B813B-04FE-4CC6-B13D-6683AAD15AC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8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1D175-C54B-404E-889F-218F4DB52AA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514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E0D2F-C49D-4476-8723-68522D54C32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063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69C634-C681-44CC-B0A6-7CF9E7028C5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042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F7CC65-5DAE-4238-BE01-AA62CE9579A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28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42933E-EF2A-4E91-9810-5A63529F436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535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3587F4-57F9-48B6-A389-6A9D173EA88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660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4AE27E-92C6-41BF-BFE2-7F448C34509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76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34FC83-60BB-4F73-8744-AE46E6B25EE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81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89F7ECF-4904-4F01-AB6A-3E2221E2D45B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.png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19" y="3351209"/>
            <a:ext cx="9144064" cy="1857388"/>
          </a:xfrm>
        </p:spPr>
        <p:txBody>
          <a:bodyPr>
            <a:noAutofit/>
          </a:bodyPr>
          <a:lstStyle/>
          <a:p>
            <a:pPr algn="r"/>
            <a:r>
              <a:rPr sz="2800" b="1" dirty="0" smtClean="0">
                <a:solidFill>
                  <a:srgbClr val="002060"/>
                </a:solidFill>
              </a:rPr>
              <a:t/>
            </a:r>
            <a:br>
              <a:rPr sz="2800" b="1" dirty="0" smtClean="0">
                <a:solidFill>
                  <a:srgbClr val="002060"/>
                </a:solidFill>
              </a:rPr>
            </a:br>
            <a:r>
              <a:rPr sz="2800" b="1" smtClean="0">
                <a:solidFill>
                  <a:srgbClr val="002060"/>
                </a:solidFill>
              </a:rPr>
              <a:t/>
            </a:r>
            <a:br>
              <a:rPr sz="2800" b="1" smtClean="0">
                <a:solidFill>
                  <a:srgbClr val="002060"/>
                </a:solidFill>
              </a:rPr>
            </a:br>
            <a:r>
              <a:rPr sz="4000" b="1" smtClean="0">
                <a:solidFill>
                  <a:srgbClr val="002060"/>
                </a:solidFill>
              </a:rPr>
              <a:t>«Проблемы качества судебной</a:t>
            </a:r>
            <a:br>
              <a:rPr sz="4000" b="1" smtClean="0">
                <a:solidFill>
                  <a:srgbClr val="002060"/>
                </a:solidFill>
              </a:rPr>
            </a:br>
            <a:r>
              <a:rPr sz="4000" b="1" smtClean="0">
                <a:solidFill>
                  <a:srgbClr val="002060"/>
                </a:solidFill>
              </a:rPr>
              <a:t>оценочной экспертизы»</a:t>
            </a:r>
            <a:br>
              <a:rPr sz="4000" b="1" smtClean="0">
                <a:solidFill>
                  <a:srgbClr val="002060"/>
                </a:solidFill>
              </a:rPr>
            </a:br>
            <a:r>
              <a:rPr sz="4000" b="1" smtClean="0">
                <a:solidFill>
                  <a:srgbClr val="002060"/>
                </a:solidFill>
              </a:rPr>
              <a:t/>
            </a:r>
            <a:br>
              <a:rPr sz="4000" b="1" smtClean="0">
                <a:solidFill>
                  <a:srgbClr val="002060"/>
                </a:solidFill>
              </a:rPr>
            </a:br>
            <a:r>
              <a:rPr sz="4000" b="1" smtClean="0">
                <a:solidFill>
                  <a:srgbClr val="002060"/>
                </a:solidFill>
              </a:rPr>
              <a:t>                                     </a:t>
            </a:r>
            <a:r>
              <a:rPr sz="2800" b="1" smtClean="0">
                <a:solidFill>
                  <a:srgbClr val="002060"/>
                </a:solidFill>
              </a:rPr>
              <a:t>Голощапова Т.В.</a:t>
            </a:r>
            <a:br>
              <a:rPr sz="2800" b="1" smtClean="0">
                <a:solidFill>
                  <a:srgbClr val="002060"/>
                </a:solidFill>
              </a:rPr>
            </a:br>
            <a:r>
              <a:rPr sz="2800" b="1" smtClean="0">
                <a:solidFill>
                  <a:srgbClr val="002060"/>
                </a:solidFill>
              </a:rPr>
              <a:t>член экспертного совета </a:t>
            </a:r>
            <a:br>
              <a:rPr sz="2800" b="1" smtClean="0">
                <a:solidFill>
                  <a:srgbClr val="002060"/>
                </a:solidFill>
              </a:rPr>
            </a:br>
            <a:r>
              <a:rPr sz="2800" b="1" smtClean="0">
                <a:solidFill>
                  <a:srgbClr val="002060"/>
                </a:solidFill>
              </a:rPr>
              <a:t>НП СРОО "Экспертный совет", </a:t>
            </a:r>
            <a:br>
              <a:rPr sz="2800" b="1" smtClean="0">
                <a:solidFill>
                  <a:srgbClr val="002060"/>
                </a:solidFill>
              </a:rPr>
            </a:br>
            <a:r>
              <a:rPr sz="2800" b="1" smtClean="0">
                <a:solidFill>
                  <a:srgbClr val="002060"/>
                </a:solidFill>
              </a:rPr>
              <a:t>судебный эксперт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11404" y="6237229"/>
            <a:ext cx="3175353" cy="543004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190484"/>
            <a:r>
              <a:rPr lang="ru-RU" sz="2200" b="1" dirty="0" smtClean="0">
                <a:solidFill>
                  <a:srgbClr val="002060"/>
                </a:solidFill>
              </a:rPr>
              <a:t>26 апреля 2016 </a:t>
            </a:r>
            <a:r>
              <a:rPr lang="ru-RU" sz="2200" b="1" dirty="0">
                <a:solidFill>
                  <a:srgbClr val="002060"/>
                </a:solidFill>
              </a:rPr>
              <a:t>года</a:t>
            </a: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471" y="1990"/>
            <a:ext cx="2842290" cy="124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9760" y="-30185"/>
            <a:ext cx="7220865" cy="111958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</a:rPr>
              <a:t>Некоммерческое партнерство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«Саморегулируемая организация оценщиков «Экспертный совет</a:t>
            </a:r>
            <a:r>
              <a:rPr lang="ru-RU" sz="2200" b="1" dirty="0" smtClean="0">
                <a:solidFill>
                  <a:srgbClr val="002060"/>
                </a:solidFill>
              </a:rPr>
              <a:t>»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308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82792" y="422251"/>
            <a:ext cx="7572428" cy="1071570"/>
          </a:xfrm>
        </p:spPr>
        <p:txBody>
          <a:bodyPr/>
          <a:lstStyle/>
          <a:p>
            <a:r>
              <a:rPr sz="2800" smtClean="0">
                <a:solidFill>
                  <a:srgbClr val="002060"/>
                </a:solidFill>
              </a:rPr>
              <a:t>Процессуальная деятельность эксперта-оценщика в рамках АПК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682594" y="1763613"/>
            <a:ext cx="8501122" cy="4643470"/>
          </a:xfrm>
        </p:spPr>
        <p:txBody>
          <a:bodyPr/>
          <a:lstStyle/>
          <a:p>
            <a:pPr algn="ctr"/>
            <a:endParaRPr sz="1800" b="1" smtClean="0"/>
          </a:p>
          <a:p>
            <a:r>
              <a:rPr sz="2800" b="1" smtClean="0"/>
              <a:t>1. Назначение экспертизы </a:t>
            </a:r>
            <a:r>
              <a:rPr sz="2800" b="1" smtClean="0"/>
              <a:t> по </a:t>
            </a:r>
            <a:r>
              <a:rPr sz="2800" b="1" smtClean="0"/>
              <a:t>АПК </a:t>
            </a:r>
            <a:r>
              <a:rPr sz="2800" b="1" smtClean="0"/>
              <a:t> </a:t>
            </a:r>
            <a:r>
              <a:rPr sz="2800" b="1" smtClean="0"/>
              <a:t>достаточно </a:t>
            </a:r>
            <a:r>
              <a:rPr sz="2800" b="1" smtClean="0"/>
              <a:t>сложная процедура, которая, регулируется </a:t>
            </a:r>
            <a:r>
              <a:rPr sz="2800" b="1" smtClean="0"/>
              <a:t>ст. 82;</a:t>
            </a:r>
          </a:p>
          <a:p>
            <a:r>
              <a:rPr sz="2800" b="1" smtClean="0"/>
              <a:t>2. Закон регулирует и порядок совершения некоторых действий, совершаемых в процессе проведения экспертизы (ст. 83 АПК РФ);</a:t>
            </a:r>
          </a:p>
          <a:p>
            <a:r>
              <a:rPr sz="2800" b="1" smtClean="0"/>
              <a:t>3. К заключению эксперта предъявляются жесткие требования (ст. 86 АПК РФ).</a:t>
            </a:r>
          </a:p>
          <a:p>
            <a:pPr marL="342900" indent="-342900" algn="ctr">
              <a:spcAft>
                <a:spcPts val="1800"/>
              </a:spcAft>
              <a:buFontTx/>
              <a:buAutoNum type="arabicPeriod"/>
            </a:pPr>
            <a:endParaRPr sz="2400" b="1" smtClean="0"/>
          </a:p>
          <a:p>
            <a:pPr marL="342900" indent="-342900" algn="ctr">
              <a:spcAft>
                <a:spcPts val="1800"/>
              </a:spcAft>
              <a:buAutoNum type="arabicPeriod"/>
            </a:pPr>
            <a:endParaRPr sz="2400" b="1" smtClean="0">
              <a:solidFill>
                <a:srgbClr val="7030A0"/>
              </a:solidFill>
            </a:endParaRPr>
          </a:p>
          <a:p>
            <a:pPr algn="ctr"/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10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82792" y="422251"/>
            <a:ext cx="7572428" cy="1071570"/>
          </a:xfrm>
        </p:spPr>
        <p:txBody>
          <a:bodyPr/>
          <a:lstStyle/>
          <a:p>
            <a:r>
              <a:rPr sz="2400" smtClean="0"/>
              <a:t>Федеральный закон «О государственной судебно-экспертной деятельности в Российской Федерации» № 73-ФЗ от 31 мая 2001 г</a:t>
            </a:r>
            <a:endParaRPr lang="ru-RU" sz="24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682594" y="1763613"/>
            <a:ext cx="8501122" cy="4643470"/>
          </a:xfrm>
        </p:spPr>
        <p:txBody>
          <a:bodyPr/>
          <a:lstStyle/>
          <a:p>
            <a:pPr algn="ctr"/>
            <a:endParaRPr sz="1800" b="1" smtClean="0"/>
          </a:p>
          <a:p>
            <a:pPr algn="ctr"/>
            <a:r>
              <a:rPr sz="2800" b="1" smtClean="0"/>
              <a:t>«Эксперт проводит исследования объективно, на строго </a:t>
            </a:r>
            <a:r>
              <a:rPr sz="2800" b="1" smtClean="0">
                <a:solidFill>
                  <a:srgbClr val="FF0000"/>
                </a:solidFill>
              </a:rPr>
              <a:t>научной и практической основе</a:t>
            </a:r>
            <a:r>
              <a:rPr sz="2800" b="1" smtClean="0"/>
              <a:t>, в пределах соответствующей специальности, всесторонне и в полном объеме. </a:t>
            </a:r>
          </a:p>
          <a:p>
            <a:pPr algn="ctr"/>
            <a:r>
              <a:rPr sz="2800" b="1" smtClean="0"/>
              <a:t>Заключение эксперта должно основываться на положениях, дающих возможность проверить </a:t>
            </a:r>
            <a:r>
              <a:rPr sz="2800" b="1" smtClean="0">
                <a:solidFill>
                  <a:srgbClr val="FF0000"/>
                </a:solidFill>
              </a:rPr>
              <a:t>обоснованность и достоверность сделанных выводов на базе общепринятых научных и практических данных</a:t>
            </a:r>
            <a:r>
              <a:rPr sz="2800" b="1" smtClean="0"/>
              <a:t>». </a:t>
            </a:r>
            <a:endParaRPr sz="2800" smtClean="0"/>
          </a:p>
          <a:p>
            <a:pPr marL="342900" indent="-342900" algn="ctr">
              <a:spcAft>
                <a:spcPts val="1800"/>
              </a:spcAft>
              <a:buFontTx/>
              <a:buAutoNum type="arabicPeriod"/>
            </a:pPr>
            <a:endParaRPr sz="2400" b="1" smtClean="0"/>
          </a:p>
          <a:p>
            <a:pPr marL="342900" indent="-342900" algn="ctr">
              <a:spcAft>
                <a:spcPts val="1800"/>
              </a:spcAft>
              <a:buAutoNum type="arabicPeriod"/>
            </a:pPr>
            <a:endParaRPr sz="2400" b="1" smtClean="0">
              <a:solidFill>
                <a:srgbClr val="7030A0"/>
              </a:solidFill>
            </a:endParaRPr>
          </a:p>
          <a:p>
            <a:pPr algn="ctr"/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97040" y="422251"/>
            <a:ext cx="7858180" cy="833194"/>
          </a:xfrm>
        </p:spPr>
        <p:txBody>
          <a:bodyPr/>
          <a:lstStyle/>
          <a:p>
            <a:r>
              <a:rPr sz="2800" b="1" smtClean="0">
                <a:solidFill>
                  <a:srgbClr val="C00000"/>
                </a:solidFill>
              </a:rPr>
              <a:t>Анализ оценочного законодательства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825470" y="1636697"/>
            <a:ext cx="8929750" cy="52149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b="1" smtClean="0">
                <a:solidFill>
                  <a:srgbClr val="7030A0"/>
                </a:solidFill>
              </a:rPr>
              <a:t>В отсутствие сертифицированных методологий судебной оценочной экспертизы Эксперт, при производстве экспертизы, проводит анализ законодательства Российской Федерации об оценочной деятельности в той части требований, которые </a:t>
            </a:r>
            <a:r>
              <a:rPr b="1" smtClean="0">
                <a:solidFill>
                  <a:srgbClr val="FF0000"/>
                </a:solidFill>
              </a:rPr>
              <a:t>не противоречат требованиям процессуального законодательства </a:t>
            </a:r>
            <a:r>
              <a:rPr b="1" smtClean="0">
                <a:solidFill>
                  <a:srgbClr val="7030A0"/>
                </a:solidFill>
              </a:rPr>
              <a:t>и методических рекомендаций, регламентирующих производство судебных экспертиз.</a:t>
            </a:r>
          </a:p>
          <a:p>
            <a:pPr algn="ctr"/>
            <a:endParaRPr sz="2000" b="1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468544" y="279375"/>
            <a:ext cx="7000924" cy="7858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sz="3200" b="1" smtClean="0">
                <a:solidFill>
                  <a:srgbClr val="002060"/>
                </a:solidFill>
              </a:rPr>
              <a:t>ПРОБЛЕМА №3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896908" y="1208069"/>
            <a:ext cx="8358246" cy="5357850"/>
          </a:xfrm>
        </p:spPr>
        <p:txBody>
          <a:bodyPr/>
          <a:lstStyle/>
          <a:p>
            <a:pPr algn="ctr">
              <a:spcAft>
                <a:spcPts val="0"/>
              </a:spcAft>
            </a:pPr>
            <a:endParaRPr sz="2800" b="1" smtClean="0">
              <a:solidFill>
                <a:srgbClr val="C00000"/>
              </a:solidFill>
            </a:endParaRPr>
          </a:p>
          <a:p>
            <a:pPr algn="ctr">
              <a:spcAft>
                <a:spcPts val="0"/>
              </a:spcAft>
            </a:pPr>
            <a:r>
              <a:rPr sz="2800" b="1" smtClean="0">
                <a:solidFill>
                  <a:srgbClr val="C00000"/>
                </a:solidFill>
              </a:rPr>
              <a:t>ОТЧЕТ или ЗАКЛЮЧЕНИЕ ЭКСПЕРТА</a:t>
            </a:r>
          </a:p>
          <a:p>
            <a:pPr algn="ctr">
              <a:spcAft>
                <a:spcPts val="0"/>
              </a:spcAft>
            </a:pPr>
            <a:endParaRPr sz="2800" b="1" smtClean="0">
              <a:solidFill>
                <a:srgbClr val="C00000"/>
              </a:solidFill>
            </a:endParaRPr>
          </a:p>
          <a:p>
            <a:pPr algn="ctr">
              <a:spcAft>
                <a:spcPts val="0"/>
              </a:spcAft>
            </a:pPr>
            <a:r>
              <a:rPr sz="3600" b="1" smtClean="0">
                <a:solidFill>
                  <a:srgbClr val="7030A0"/>
                </a:solidFill>
              </a:rPr>
              <a:t>НЕСОБЛЮДЕНИЕ ЭКСПЕРТОМ УСТАНОВЛЕННОЙ ПРОЦЕССУАЛЬНЫМ ЗАКОНОДАТЕЛЬСТВОМ ФОРМЫ ЗАКЛЮЧЕНИЯ ЭКСПЕРТА</a:t>
            </a:r>
          </a:p>
          <a:p>
            <a:pPr algn="ctr">
              <a:spcAft>
                <a:spcPts val="0"/>
              </a:spcAft>
            </a:pPr>
            <a:endParaRPr sz="2800" b="1" smtClean="0">
              <a:solidFill>
                <a:srgbClr val="C00000"/>
              </a:solidFill>
            </a:endParaRPr>
          </a:p>
          <a:p>
            <a:pPr algn="ctr">
              <a:spcAft>
                <a:spcPts val="0"/>
              </a:spcAft>
            </a:pPr>
            <a:endParaRPr sz="2800" b="1" smtClean="0">
              <a:solidFill>
                <a:srgbClr val="C00000"/>
              </a:solidFill>
            </a:endParaRPr>
          </a:p>
          <a:p>
            <a:pPr algn="ctr">
              <a:spcAft>
                <a:spcPts val="0"/>
              </a:spcAft>
            </a:pPr>
            <a:endParaRPr sz="2800" b="1" smtClean="0"/>
          </a:p>
          <a:p>
            <a:pPr algn="ctr">
              <a:lnSpc>
                <a:spcPct val="150000"/>
              </a:lnSpc>
            </a:pPr>
            <a:endParaRPr lang="ru-RU"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397106" y="279375"/>
            <a:ext cx="7286676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sz="3200" b="1" smtClean="0">
                <a:solidFill>
                  <a:srgbClr val="002060"/>
                </a:solidFill>
              </a:rPr>
              <a:t>Решение проблемы №3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39718" y="1851011"/>
            <a:ext cx="9001188" cy="4556072"/>
          </a:xfrm>
        </p:spPr>
        <p:txBody>
          <a:bodyPr/>
          <a:lstStyle/>
          <a:p>
            <a:pPr marL="514350" indent="-514350" algn="l">
              <a:spcAft>
                <a:spcPts val="0"/>
              </a:spcAft>
              <a:buAutoNum type="arabicPeriod"/>
            </a:pPr>
            <a:r>
              <a:rPr b="1" smtClean="0"/>
              <a:t>Заключение эксперта по своей форме и содержанию должно соответствовать ст. 86. АПК</a:t>
            </a:r>
          </a:p>
          <a:p>
            <a:pPr marL="514350" indent="-514350" algn="l">
              <a:spcAft>
                <a:spcPts val="0"/>
              </a:spcAft>
            </a:pPr>
            <a:r>
              <a:rPr b="1" smtClean="0"/>
              <a:t>   </a:t>
            </a:r>
          </a:p>
          <a:p>
            <a:pPr algn="l">
              <a:spcAft>
                <a:spcPts val="0"/>
              </a:spcAft>
            </a:pPr>
            <a:r>
              <a:rPr b="1" smtClean="0"/>
              <a:t>2. Отчет об оценке формируется согласно норм оценочного законодательства</a:t>
            </a:r>
          </a:p>
          <a:p>
            <a:pPr algn="ctr">
              <a:spcAft>
                <a:spcPts val="0"/>
              </a:spcAft>
            </a:pPr>
            <a:endParaRPr sz="2400" smtClean="0"/>
          </a:p>
          <a:p>
            <a:pPr algn="ctr">
              <a:spcAft>
                <a:spcPts val="0"/>
              </a:spcAft>
            </a:pPr>
            <a:r>
              <a:rPr sz="2400" b="1" smtClean="0">
                <a:solidFill>
                  <a:srgbClr val="FF0000"/>
                </a:solidFill>
              </a:rPr>
              <a:t>Положения ФЗ №135 и ФСО применяются в рамках производства судебной оценочной экспертизы только в части применяемой методологии и расчетов </a:t>
            </a:r>
          </a:p>
          <a:p>
            <a:pPr algn="ctr">
              <a:spcAft>
                <a:spcPts val="0"/>
              </a:spcAft>
            </a:pPr>
            <a:endParaRPr b="1" smtClean="0"/>
          </a:p>
          <a:p>
            <a:pPr algn="ctr">
              <a:lnSpc>
                <a:spcPct val="150000"/>
              </a:lnSpc>
            </a:pPr>
            <a:endParaRPr lang="ru-RU"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25733" y="279376"/>
            <a:ext cx="6786611" cy="5000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ПРОБЛЕМА №4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156" y="1279507"/>
            <a:ext cx="8786874" cy="607223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sz="3200" b="1" smtClean="0">
                <a:solidFill>
                  <a:srgbClr val="002060"/>
                </a:solidFill>
              </a:rPr>
              <a:t>Оценка Заключения эксперта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</a:rPr>
              <a:t>с</a:t>
            </a:r>
            <a:r>
              <a:rPr sz="3200" b="1" smtClean="0">
                <a:solidFill>
                  <a:srgbClr val="002060"/>
                </a:solidFill>
              </a:rPr>
              <a:t>торонами спора</a:t>
            </a:r>
          </a:p>
          <a:p>
            <a:pPr algn="l">
              <a:spcAft>
                <a:spcPts val="0"/>
              </a:spcAft>
            </a:pPr>
            <a:r>
              <a:rPr sz="2800" b="1" smtClean="0"/>
              <a:t>Не профессионалу  трудно установить:</a:t>
            </a:r>
          </a:p>
          <a:p>
            <a:pPr algn="l">
              <a:spcAft>
                <a:spcPts val="0"/>
              </a:spcAft>
              <a:buFontTx/>
              <a:buChar char="-"/>
            </a:pPr>
            <a:r>
              <a:rPr sz="2800" b="1" smtClean="0"/>
              <a:t> Достаточно ли полно экспертом были исследованы</a:t>
            </a:r>
          </a:p>
          <a:p>
            <a:pPr algn="l">
              <a:spcAft>
                <a:spcPts val="0"/>
              </a:spcAft>
            </a:pPr>
            <a:r>
              <a:rPr sz="2800" b="1" smtClean="0"/>
              <a:t>  предоставленные материалы;</a:t>
            </a:r>
          </a:p>
          <a:p>
            <a:pPr algn="l">
              <a:spcAft>
                <a:spcPts val="0"/>
              </a:spcAft>
              <a:buFontTx/>
              <a:buChar char="-"/>
            </a:pPr>
            <a:r>
              <a:rPr sz="2800" b="1" smtClean="0"/>
              <a:t> Все ли необходимые методики были использованы;</a:t>
            </a:r>
          </a:p>
          <a:p>
            <a:pPr algn="l">
              <a:spcAft>
                <a:spcPts val="0"/>
              </a:spcAft>
              <a:buFontTx/>
              <a:buChar char="-"/>
            </a:pPr>
            <a:r>
              <a:rPr sz="2800" b="1" smtClean="0"/>
              <a:t> На сколько полно было проведено </a:t>
            </a:r>
            <a:r>
              <a:rPr sz="2800" b="1" smtClean="0"/>
              <a:t>исследование</a:t>
            </a:r>
            <a:r>
              <a:rPr sz="2800" b="1" smtClean="0"/>
              <a:t>;</a:t>
            </a:r>
          </a:p>
          <a:p>
            <a:pPr algn="l">
              <a:spcAft>
                <a:spcPts val="0"/>
              </a:spcAft>
              <a:buFontTx/>
              <a:buChar char="-"/>
            </a:pPr>
            <a:r>
              <a:rPr sz="2800" b="1" smtClean="0"/>
              <a:t> Является ли заключение эксперта обоснованным;</a:t>
            </a:r>
          </a:p>
          <a:p>
            <a:pPr algn="l">
              <a:spcAft>
                <a:spcPts val="0"/>
              </a:spcAft>
              <a:buFontTx/>
              <a:buChar char="-"/>
            </a:pPr>
            <a:r>
              <a:rPr sz="2800" b="1" smtClean="0"/>
              <a:t> Правильно ли экспертом оценена информация, </a:t>
            </a:r>
          </a:p>
          <a:p>
            <a:pPr algn="l">
              <a:spcAft>
                <a:spcPts val="0"/>
              </a:spcAft>
            </a:pPr>
            <a:r>
              <a:rPr sz="2800" b="1" smtClean="0"/>
              <a:t>   существенная для определения стоимости.  </a:t>
            </a:r>
          </a:p>
          <a:p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11485" y="350812"/>
            <a:ext cx="6357983" cy="689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ПРОБЛЕМА №5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156" y="1835621"/>
            <a:ext cx="8786874" cy="4929222"/>
          </a:xfrm>
        </p:spPr>
        <p:txBody>
          <a:bodyPr/>
          <a:lstStyle/>
          <a:p>
            <a:pPr marL="342900" indent="-342900">
              <a:spcAft>
                <a:spcPts val="0"/>
              </a:spcAft>
            </a:pPr>
            <a:r>
              <a:rPr sz="3600" b="1" smtClean="0"/>
              <a:t>Отсутствие взаимопонимания </a:t>
            </a:r>
            <a:endParaRPr lang="en-US" sz="3600" b="1" dirty="0" smtClean="0"/>
          </a:p>
          <a:p>
            <a:pPr marL="342900" indent="-342900">
              <a:spcAft>
                <a:spcPts val="0"/>
              </a:spcAft>
            </a:pPr>
            <a:r>
              <a:rPr sz="3600" b="1" smtClean="0"/>
              <a:t>между судебным экспертом и сторонами, причиной которого являются  отсутствие </a:t>
            </a:r>
            <a:r>
              <a:rPr sz="3600" b="1" smtClean="0">
                <a:solidFill>
                  <a:srgbClr val="FF0000"/>
                </a:solidFill>
              </a:rPr>
              <a:t>единых методологических знаний</a:t>
            </a:r>
            <a:r>
              <a:rPr sz="3600" b="1" smtClean="0"/>
              <a:t>, единого понимания исследуемых проблем, единого владения </a:t>
            </a:r>
            <a:r>
              <a:rPr sz="3600" b="1" smtClean="0">
                <a:solidFill>
                  <a:srgbClr val="FF0000"/>
                </a:solidFill>
              </a:rPr>
              <a:t>профессиональной терминологией</a:t>
            </a:r>
          </a:p>
          <a:p>
            <a:r>
              <a:rPr sz="3200" b="1" smtClean="0"/>
              <a:t>.  </a:t>
            </a:r>
          </a:p>
          <a:p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16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397105" y="422251"/>
            <a:ext cx="7358115" cy="71437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Решение проблем №6 и №7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156" y="1636697"/>
            <a:ext cx="8786874" cy="5429288"/>
          </a:xfrm>
        </p:spPr>
        <p:txBody>
          <a:bodyPr/>
          <a:lstStyle/>
          <a:p>
            <a:pPr>
              <a:spcAft>
                <a:spcPts val="0"/>
              </a:spcAft>
            </a:pPr>
            <a:endParaRPr b="1" smtClean="0"/>
          </a:p>
          <a:p>
            <a:r>
              <a:rPr sz="4000" b="1" smtClean="0">
                <a:solidFill>
                  <a:srgbClr val="C00000"/>
                </a:solidFill>
              </a:rPr>
              <a:t>Исходя из специфических знаний, связанных с оценкой имущества, к оценке Заключения эксперта необходимо привлекать специалиста-оценщика</a:t>
            </a:r>
          </a:p>
          <a:p>
            <a:r>
              <a:rPr smtClean="0"/>
              <a:t>(Статья 87.1. АПК)</a:t>
            </a:r>
          </a:p>
          <a:p>
            <a:pPr marL="342900" lvl="0" indent="-342900" algn="just"/>
            <a:endParaRPr sz="1600" b="1" dirty="0" smtClean="0"/>
          </a:p>
          <a:p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10557" y="1493821"/>
            <a:ext cx="9166259" cy="5643602"/>
          </a:xfrm>
        </p:spPr>
        <p:txBody>
          <a:bodyPr/>
          <a:lstStyle/>
          <a:p>
            <a:pPr algn="ctr"/>
            <a:r>
              <a:rPr sz="4400" b="1" smtClean="0">
                <a:solidFill>
                  <a:srgbClr val="7030A0"/>
                </a:solidFill>
              </a:rPr>
              <a:t>Недостаточная научная и практическая обоснованность экспертных заключений</a:t>
            </a:r>
          </a:p>
          <a:p>
            <a:pPr algn="l">
              <a:buFont typeface="Arial" charset="0"/>
              <a:buChar char="•"/>
            </a:pPr>
            <a:r>
              <a:rPr sz="2800" b="1" smtClean="0"/>
              <a:t> Неполное выявление существенных ценообразующих факторов объекта;</a:t>
            </a:r>
          </a:p>
          <a:p>
            <a:pPr algn="l">
              <a:buFont typeface="Arial" charset="0"/>
              <a:buChar char="•"/>
            </a:pPr>
            <a:r>
              <a:rPr sz="2800" b="1" smtClean="0"/>
              <a:t> Использование не всех известных эксперту методов исследования;</a:t>
            </a:r>
          </a:p>
          <a:p>
            <a:pPr algn="l">
              <a:buFont typeface="Arial" charset="0"/>
              <a:buChar char="•"/>
            </a:pPr>
            <a:r>
              <a:rPr sz="2800" b="1" smtClean="0"/>
              <a:t> Игнорирование важных свойств объектов, влияющих на их рыночную стоимость</a:t>
            </a:r>
            <a:endParaRPr sz="2800" b="1" smtClean="0">
              <a:solidFill>
                <a:srgbClr val="7030A0"/>
              </a:solidFill>
            </a:endParaRPr>
          </a:p>
          <a:p>
            <a:pPr algn="ctr"/>
            <a:r>
              <a:rPr sz="5400" b="1" smtClean="0">
                <a:solidFill>
                  <a:srgbClr val="7030A0"/>
                </a:solidFill>
              </a:rPr>
              <a:t> </a:t>
            </a:r>
            <a:endParaRPr sz="5400" b="1" dirty="0" smtClean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11420" y="279375"/>
            <a:ext cx="6858048" cy="9081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ПРОБЛЕМА №6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18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10557" y="1331913"/>
            <a:ext cx="9166259" cy="6075362"/>
          </a:xfrm>
        </p:spPr>
        <p:txBody>
          <a:bodyPr/>
          <a:lstStyle/>
          <a:p>
            <a:pPr algn="ctr"/>
            <a:r>
              <a:rPr b="1" smtClean="0">
                <a:solidFill>
                  <a:srgbClr val="7030A0"/>
                </a:solidFill>
              </a:rPr>
              <a:t>Требуются научно-обоснованные методики, имеющие необходимый правовой статус, содержащие последовательное описание процедуры исследования </a:t>
            </a:r>
          </a:p>
          <a:p>
            <a:pPr algn="ctr"/>
            <a:r>
              <a:rPr b="1" smtClean="0">
                <a:solidFill>
                  <a:srgbClr val="7030A0"/>
                </a:solidFill>
              </a:rPr>
              <a:t> (ст 38 ФЗ №73)</a:t>
            </a:r>
          </a:p>
          <a:p>
            <a:pPr algn="ctr"/>
            <a:r>
              <a:rPr b="1" smtClean="0">
                <a:solidFill>
                  <a:srgbClr val="7030A0"/>
                </a:solidFill>
              </a:rPr>
              <a:t>Это способствовало бы единому пониманию сторонами самого процесса проведения исследования и в дальнейшем объективной оценке результатов проведенной экспертизы.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35798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Решение проблемы №6 </a:t>
            </a:r>
            <a:r>
              <a:rPr lang="en-US" sz="3200" b="1" dirty="0" smtClean="0">
                <a:solidFill>
                  <a:srgbClr val="C00000"/>
                </a:solidFill>
              </a:rPr>
              <a:t>????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19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71960" y="279375"/>
            <a:ext cx="8208664" cy="114300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Виды судебных экспертиз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sz="2000" smtClean="0">
                <a:latin typeface="Times New Roman" pitchFamily="18" charset="0"/>
                <a:cs typeface="Times New Roman" pitchFamily="18" charset="0"/>
              </a:rPr>
              <a:t>Приказ Минюста России от 27.12.2012г. № 237</a:t>
            </a:r>
            <a:r>
              <a:rPr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2"/>
          </p:nvPr>
        </p:nvSpPr>
        <p:spPr>
          <a:xfrm>
            <a:off x="738063" y="2887692"/>
            <a:ext cx="4265611" cy="4062414"/>
          </a:xfrm>
        </p:spPr>
        <p:txBody>
          <a:bodyPr/>
          <a:lstStyle/>
          <a:p>
            <a:pPr algn="ctr">
              <a:spcAft>
                <a:spcPts val="0"/>
              </a:spcAft>
              <a:buSzPct val="45000"/>
            </a:pPr>
            <a:endParaRPr sz="1800" smtClean="0"/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строительная,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бухгалтерская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патентоведческая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землеустроительная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товароведческая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</a:t>
            </a:r>
            <a:r>
              <a:rPr sz="2800" b="1" smtClean="0">
                <a:solidFill>
                  <a:srgbClr val="FF0000"/>
                </a:solidFill>
              </a:rPr>
              <a:t>экономическая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автотехническая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инженерно-техническая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и пр. </a:t>
            </a:r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4"/>
          </p:nvPr>
        </p:nvSpPr>
        <p:spPr>
          <a:xfrm>
            <a:off x="5148142" y="2887692"/>
            <a:ext cx="4284658" cy="4062414"/>
          </a:xfrm>
        </p:spPr>
        <p:txBody>
          <a:bodyPr/>
          <a:lstStyle/>
          <a:p>
            <a:pPr algn="ctr"/>
            <a:endParaRPr sz="2000" smtClean="0"/>
          </a:p>
          <a:p>
            <a:pPr algn="ctr">
              <a:spcAft>
                <a:spcPts val="0"/>
              </a:spcAft>
            </a:pPr>
            <a:r>
              <a:rPr sz="2800" b="1" smtClean="0">
                <a:solidFill>
                  <a:srgbClr val="002060"/>
                </a:solidFill>
              </a:rPr>
              <a:t>единоличные, 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</a:rPr>
              <a:t>к</a:t>
            </a:r>
            <a:r>
              <a:rPr sz="2800" b="1" smtClean="0">
                <a:solidFill>
                  <a:srgbClr val="002060"/>
                </a:solidFill>
              </a:rPr>
              <a:t>омиссионные   комплексные  </a:t>
            </a:r>
          </a:p>
          <a:p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978759951"/>
              </p:ext>
            </p:extLst>
          </p:nvPr>
        </p:nvGraphicFramePr>
        <p:xfrm>
          <a:off x="738063" y="1979637"/>
          <a:ext cx="4265611" cy="908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265959348"/>
              </p:ext>
            </p:extLst>
          </p:nvPr>
        </p:nvGraphicFramePr>
        <p:xfrm>
          <a:off x="5148142" y="1979637"/>
          <a:ext cx="4284658" cy="908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11156" y="1493821"/>
            <a:ext cx="8858312" cy="5429288"/>
          </a:xfrm>
        </p:spPr>
        <p:txBody>
          <a:bodyPr/>
          <a:lstStyle/>
          <a:p>
            <a:pPr marL="514350" indent="-514350" algn="l">
              <a:spcAft>
                <a:spcPts val="0"/>
              </a:spcAft>
              <a:buAutoNum type="arabicPeriod"/>
            </a:pPr>
            <a:r>
              <a:rPr b="1" smtClean="0"/>
              <a:t>"Проводить исследование</a:t>
            </a:r>
          </a:p>
          <a:p>
            <a:pPr marL="514350" indent="-514350" algn="l">
              <a:spcAft>
                <a:spcPts val="0"/>
              </a:spcAft>
            </a:pPr>
            <a:r>
              <a:rPr b="1" smtClean="0"/>
              <a:t> </a:t>
            </a:r>
            <a:r>
              <a:rPr b="1" smtClean="0"/>
              <a:t>  </a:t>
            </a:r>
            <a:r>
              <a:rPr b="1" smtClean="0"/>
              <a:t> объективно</a:t>
            </a:r>
            <a:r>
              <a:rPr b="1" smtClean="0"/>
              <a:t>, на строго научной и практической основе" (ФЗ №73</a:t>
            </a:r>
            <a:r>
              <a:rPr b="1" smtClean="0"/>
              <a:t>)</a:t>
            </a:r>
          </a:p>
          <a:p>
            <a:pPr marL="514350" indent="-514350" algn="l">
              <a:spcAft>
                <a:spcPts val="0"/>
              </a:spcAft>
            </a:pPr>
            <a:endParaRPr b="1" smtClean="0"/>
          </a:p>
          <a:p>
            <a:pPr marL="514350" lvl="0" indent="-514350" algn="l">
              <a:spcAft>
                <a:spcPts val="0"/>
              </a:spcAft>
            </a:pPr>
            <a:r>
              <a:rPr b="1" smtClean="0"/>
              <a:t>2. Грамотно </a:t>
            </a:r>
            <a:r>
              <a:rPr b="1" smtClean="0"/>
              <a:t>использовать типовые методики, изложенные </a:t>
            </a:r>
            <a:r>
              <a:rPr b="1" smtClean="0"/>
              <a:t>в </a:t>
            </a:r>
            <a:r>
              <a:rPr b="1" smtClean="0"/>
              <a:t>методической литературе</a:t>
            </a:r>
          </a:p>
          <a:p>
            <a:pPr marL="514350" lvl="0" indent="-514350" algn="l">
              <a:spcAft>
                <a:spcPts val="0"/>
              </a:spcAft>
            </a:pPr>
            <a:endParaRPr b="1" smtClean="0"/>
          </a:p>
          <a:p>
            <a:pPr lvl="0" algn="l">
              <a:spcAft>
                <a:spcPts val="0"/>
              </a:spcAft>
            </a:pPr>
            <a:r>
              <a:rPr b="1" smtClean="0"/>
              <a:t> 3. </a:t>
            </a:r>
            <a:r>
              <a:rPr b="1" smtClean="0"/>
              <a:t>Ход </a:t>
            </a:r>
            <a:r>
              <a:rPr b="1" smtClean="0"/>
              <a:t>проведения </a:t>
            </a:r>
            <a:r>
              <a:rPr b="1" smtClean="0"/>
              <a:t>исследования</a:t>
            </a:r>
          </a:p>
          <a:p>
            <a:pPr lvl="0" algn="l">
              <a:spcAft>
                <a:spcPts val="0"/>
              </a:spcAft>
            </a:pPr>
            <a:r>
              <a:rPr b="1" smtClean="0"/>
              <a:t> </a:t>
            </a:r>
            <a:r>
              <a:rPr b="1" smtClean="0"/>
              <a:t>    </a:t>
            </a:r>
            <a:r>
              <a:rPr b="1" smtClean="0"/>
              <a:t>должен </a:t>
            </a:r>
            <a:r>
              <a:rPr b="1" smtClean="0"/>
              <a:t>быть логичным </a:t>
            </a:r>
            <a:r>
              <a:rPr b="1" smtClean="0"/>
              <a:t>и понятным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ЧТО ДЕЛАТЬ В ОТСУТСТВИИ НАУЧНО-ОБОСНОВАННЫХ МЕТОДИК</a:t>
            </a:r>
            <a:r>
              <a:rPr lang="en-US" sz="2800" b="1" dirty="0" smtClean="0">
                <a:solidFill>
                  <a:srgbClr val="C00000"/>
                </a:solidFill>
              </a:rPr>
              <a:t>???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20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11156" y="1422383"/>
            <a:ext cx="8858312" cy="557216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b="1" smtClean="0"/>
              <a:t>К сожалению имеет место появление "специалистов-оценщиков" либо не владеющих профессиональными знаниями либо применяющих эти знания для</a:t>
            </a:r>
            <a:r>
              <a:rPr smtClean="0"/>
              <a:t> </a:t>
            </a:r>
            <a:r>
              <a:rPr b="1" smtClean="0"/>
              <a:t>составления "нужного" заинтересованной стороне заключения</a:t>
            </a:r>
          </a:p>
          <a:p>
            <a:pPr algn="ctr">
              <a:spcAft>
                <a:spcPts val="0"/>
              </a:spcAft>
            </a:pPr>
            <a:endParaRPr b="1" smtClean="0"/>
          </a:p>
          <a:p>
            <a:pPr algn="ctr">
              <a:spcAft>
                <a:spcPts val="0"/>
              </a:spcAft>
            </a:pPr>
            <a:r>
              <a:rPr b="1" smtClean="0"/>
              <a:t>Нарушается принцип </a:t>
            </a:r>
          </a:p>
          <a:p>
            <a:pPr algn="ctr">
              <a:spcAft>
                <a:spcPts val="0"/>
              </a:spcAft>
            </a:pPr>
            <a:r>
              <a:rPr b="1" smtClean="0"/>
              <a:t>независимости эксперта.</a:t>
            </a:r>
            <a:endParaRPr b="1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ПРОБЛЕМА №7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11156" y="1422383"/>
            <a:ext cx="8858312" cy="4214842"/>
          </a:xfrm>
        </p:spPr>
        <p:txBody>
          <a:bodyPr/>
          <a:lstStyle/>
          <a:p>
            <a:pPr algn="ctr"/>
            <a:r>
              <a:rPr sz="4000" b="1" smtClean="0"/>
              <a:t>Основная причина такого положения дел в отсутствии правового механизма, обеспечивающего невозможность нарушения принципа независимости экспертом</a:t>
            </a:r>
          </a:p>
          <a:p>
            <a:pPr algn="ctr"/>
            <a:endParaRPr sz="2800" b="1" smtClean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C00000"/>
                </a:solidFill>
              </a:rPr>
              <a:t>Решение проблемы №7 </a:t>
            </a:r>
            <a:r>
              <a:rPr lang="en-US" sz="3600" b="1" dirty="0" smtClean="0">
                <a:solidFill>
                  <a:srgbClr val="C00000"/>
                </a:solidFill>
              </a:rPr>
              <a:t>????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11156" y="1422383"/>
            <a:ext cx="8858312" cy="564360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sz="4000" b="1" smtClean="0"/>
              <a:t>Наличие неопределенностей </a:t>
            </a:r>
          </a:p>
          <a:p>
            <a:pPr algn="ctr">
              <a:spcAft>
                <a:spcPts val="0"/>
              </a:spcAft>
            </a:pPr>
            <a:r>
              <a:rPr sz="4000" b="1" smtClean="0"/>
              <a:t>как объективного, так и субъективного характера, связанных с  вероятностным значением рыночной стоимости</a:t>
            </a:r>
          </a:p>
          <a:p>
            <a:pPr algn="ctr">
              <a:spcAft>
                <a:spcPts val="0"/>
              </a:spcAft>
            </a:pPr>
            <a:r>
              <a:rPr sz="2000" b="1" smtClean="0"/>
              <a:t>(ст. 3 ФЗ №135)</a:t>
            </a:r>
          </a:p>
          <a:p>
            <a:pPr algn="ctr">
              <a:spcAft>
                <a:spcPts val="0"/>
              </a:spcAft>
            </a:pPr>
            <a:endParaRPr sz="2000" smtClean="0"/>
          </a:p>
          <a:p>
            <a:pPr algn="ctr">
              <a:spcAft>
                <a:spcPts val="0"/>
              </a:spcAft>
            </a:pPr>
            <a:r>
              <a:rPr sz="2000" b="1" smtClean="0">
                <a:solidFill>
                  <a:srgbClr val="FF0000"/>
                </a:solidFill>
              </a:rPr>
              <a:t>Компетентную оценку вероятностному значению стоимости дал Верховный суд РФ, в том числе благодаря подключению профессионального сообщества</a:t>
            </a:r>
          </a:p>
          <a:p>
            <a:pPr algn="ctr">
              <a:spcAft>
                <a:spcPts val="0"/>
              </a:spcAft>
            </a:pPr>
            <a:endParaRPr lang="ru-RU" sz="20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ПРОБЛЕМА №8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25404" y="1208069"/>
            <a:ext cx="9501254" cy="607223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sz="2000" b="1" smtClean="0"/>
              <a:t>1.Оценка собственности на уровне человеческой природы уже подразумевает конфликт интересов продавца и покупателя</a:t>
            </a:r>
          </a:p>
          <a:p>
            <a:pPr algn="l">
              <a:spcAft>
                <a:spcPts val="0"/>
              </a:spcAft>
            </a:pPr>
            <a:endParaRPr sz="2000" b="1" smtClean="0"/>
          </a:p>
          <a:p>
            <a:pPr algn="l">
              <a:spcAft>
                <a:spcPts val="0"/>
              </a:spcAft>
            </a:pPr>
            <a:r>
              <a:rPr sz="2000" b="1" smtClean="0"/>
              <a:t>2. Факторы рыночной неопределенности связаны, прежде всего, с происходящими экономическими процессами в стране и вероятностной природой самого рынка.</a:t>
            </a:r>
          </a:p>
          <a:p>
            <a:pPr algn="l">
              <a:spcAft>
                <a:spcPts val="0"/>
              </a:spcAft>
            </a:pPr>
            <a:endParaRPr sz="2000" b="1" smtClean="0"/>
          </a:p>
          <a:p>
            <a:pPr algn="l">
              <a:spcAft>
                <a:spcPts val="0"/>
              </a:spcAft>
            </a:pPr>
            <a:r>
              <a:rPr sz="2000" b="1" smtClean="0"/>
              <a:t>3. Нединамичный рынок объекта исследования, неопределенность в оценке спроса и предложения;</a:t>
            </a:r>
          </a:p>
          <a:p>
            <a:pPr algn="l">
              <a:spcAft>
                <a:spcPts val="0"/>
              </a:spcAft>
            </a:pPr>
            <a:endParaRPr sz="2000" b="1" smtClean="0"/>
          </a:p>
          <a:p>
            <a:pPr algn="l">
              <a:spcAft>
                <a:spcPts val="0"/>
              </a:spcAft>
            </a:pPr>
            <a:r>
              <a:rPr sz="2000" b="1" smtClean="0"/>
              <a:t>4. Неопределенность, связанная с анализом ликвидности в данном сегменте рынка, в том числе с прогнозированием ликвидности в будущем;</a:t>
            </a:r>
          </a:p>
          <a:p>
            <a:pPr algn="l">
              <a:spcAft>
                <a:spcPts val="0"/>
              </a:spcAft>
            </a:pPr>
            <a:endParaRPr sz="2000" b="1" smtClean="0"/>
          </a:p>
          <a:p>
            <a:pPr lvl="0"/>
            <a:r>
              <a:rPr sz="2000" b="1" smtClean="0"/>
              <a:t>5. Причины, связанные с методологией оценки, основанной в основном на методологии, разработанной западными учеными и отсутствием отечественных разработок с привязкой к отраслевому законодательству;</a:t>
            </a:r>
          </a:p>
          <a:p>
            <a:pPr lvl="0"/>
            <a:r>
              <a:rPr sz="2000" b="1" smtClean="0"/>
              <a:t>6. Использование в процессе построения моделей оценки различных допущений, ограничений и предположений и т.д. </a:t>
            </a:r>
          </a:p>
          <a:p>
            <a:pPr algn="ctr">
              <a:spcAft>
                <a:spcPts val="0"/>
              </a:spcAft>
            </a:pPr>
            <a:endParaRPr sz="2000" smtClean="0"/>
          </a:p>
          <a:p>
            <a:pPr algn="ctr">
              <a:spcAft>
                <a:spcPts val="0"/>
              </a:spcAft>
            </a:pPr>
            <a:endParaRPr lang="ru-RU" sz="20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68478" y="279375"/>
            <a:ext cx="692948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Причины, влияющие на уровень неопределенности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54032" y="1708135"/>
            <a:ext cx="8858312" cy="492922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sz="2400" b="1" smtClean="0"/>
              <a:t>Наличие неопределенностей, влияющих на стоимость имущества, давно не дискуссионный вопрос,  их априори надо принять</a:t>
            </a:r>
          </a:p>
          <a:p>
            <a:pPr marL="514350" indent="-514350">
              <a:buAutoNum type="arabicPeriod"/>
            </a:pPr>
            <a:r>
              <a:rPr sz="2400" b="1" smtClean="0"/>
              <a:t>Надо понимать, что никогда не будет формулы, однозначно отделяющей вероятный вывод от достоверного, т.к. методология определения стоимости основана на обработке рыночных данных</a:t>
            </a:r>
          </a:p>
          <a:p>
            <a:pPr marL="514350" indent="-514350">
              <a:buAutoNum type="arabicPeriod"/>
            </a:pPr>
            <a:r>
              <a:rPr sz="2400" b="1" smtClean="0"/>
              <a:t>Желательно устанавливать размер допустимого отклонения стоимости, в пределах которого полученные стоимости могли бы считаться не противоречащими друг другу.</a:t>
            </a:r>
          </a:p>
          <a:p>
            <a:pPr marL="514350" indent="-514350">
              <a:buAutoNum type="arabicPeriod"/>
            </a:pPr>
            <a:endParaRPr sz="2400" b="1" smtClean="0"/>
          </a:p>
          <a:p>
            <a:pPr marL="514350" indent="-514350">
              <a:buAutoNum type="arabicPeriod"/>
            </a:pPr>
            <a:endParaRPr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Решение проблемы №8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54032" y="1708135"/>
            <a:ext cx="8858312" cy="492922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sz="2400" b="1" smtClean="0"/>
              <a:t>Наличие неопределенностей, влияющих на стоимость имущества, давно не дискуссионный вопрос,  их априори надо принять</a:t>
            </a:r>
          </a:p>
          <a:p>
            <a:pPr marL="514350" indent="-514350">
              <a:buAutoNum type="arabicPeriod"/>
            </a:pPr>
            <a:r>
              <a:rPr sz="2400" b="1" smtClean="0"/>
              <a:t>Надо понимать, что никогда не будет формулы, однозначно отделяющей вероятный вывод от достоверного, т.к. методология определения стоимости основана на обработке рыночных данных</a:t>
            </a:r>
          </a:p>
          <a:p>
            <a:pPr marL="514350" indent="-514350">
              <a:buAutoNum type="arabicPeriod"/>
            </a:pPr>
            <a:r>
              <a:rPr sz="2400" b="1" smtClean="0"/>
              <a:t>Желательно устанавливать размер допустимого отклонения стоимости, в пределах которого полученные стоимости могли бы считаться не противоречащими друг другу.</a:t>
            </a:r>
          </a:p>
          <a:p>
            <a:pPr marL="514350" indent="-514350">
              <a:buAutoNum type="arabicPeriod"/>
            </a:pPr>
            <a:endParaRPr sz="2400" b="1" smtClean="0"/>
          </a:p>
          <a:p>
            <a:pPr marL="514350" indent="-514350">
              <a:buAutoNum type="arabicPeriod"/>
            </a:pPr>
            <a:endParaRPr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Решение проблемы №8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26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25404" y="1636697"/>
            <a:ext cx="9429816" cy="4786346"/>
          </a:xfrm>
        </p:spPr>
        <p:txBody>
          <a:bodyPr/>
          <a:lstStyle/>
          <a:p>
            <a:pPr marL="514350" indent="-514350" algn="l"/>
            <a:r>
              <a:rPr sz="3600" b="1" smtClean="0"/>
              <a:t> 1. Отсутствие процессуальных знаний и знаний отраслевого законодательства у судебного эксперта </a:t>
            </a:r>
          </a:p>
          <a:p>
            <a:pPr marL="514350" indent="-514350" algn="l"/>
            <a:endParaRPr sz="3600" b="1" smtClean="0"/>
          </a:p>
          <a:p>
            <a:pPr marL="514350" indent="-514350" algn="l"/>
            <a:r>
              <a:rPr sz="3600" b="1" smtClean="0"/>
              <a:t>2. Необходимость применения правовых знаний в процессе проведения судебной оценочной экспертизы</a:t>
            </a:r>
            <a:endParaRPr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ПРОБЛЕМА №9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25404" y="1636697"/>
            <a:ext cx="9429816" cy="5286412"/>
          </a:xfrm>
        </p:spPr>
        <p:txBody>
          <a:bodyPr/>
          <a:lstStyle/>
          <a:p>
            <a:pPr marL="342900" indent="-342900" algn="ctr">
              <a:spcAft>
                <a:spcPts val="1800"/>
              </a:spcAft>
            </a:pPr>
            <a:r>
              <a:rPr sz="2800" b="1" smtClean="0">
                <a:solidFill>
                  <a:srgbClr val="C00000"/>
                </a:solidFill>
              </a:rPr>
              <a:t>   </a:t>
            </a:r>
            <a:r>
              <a:rPr sz="3600" b="1" smtClean="0">
                <a:solidFill>
                  <a:srgbClr val="C00000"/>
                </a:solidFill>
              </a:rPr>
              <a:t>Профессиональная этика судебных экспертов</a:t>
            </a:r>
          </a:p>
          <a:p>
            <a:pPr marL="514350" indent="-514350" algn="ctr"/>
            <a:r>
              <a:rPr b="1" smtClean="0">
                <a:solidFill>
                  <a:srgbClr val="002060"/>
                </a:solidFill>
              </a:rPr>
              <a:t>     </a:t>
            </a:r>
            <a:r>
              <a:rPr sz="4000" b="1" smtClean="0">
                <a:solidFill>
                  <a:srgbClr val="002060"/>
                </a:solidFill>
              </a:rPr>
              <a:t>Неуверенность в своих знаниях, или, наоборот, излишняя самоуверенность, амбициозность, пренебрежение мнением авторитетных специалистов</a:t>
            </a:r>
          </a:p>
          <a:p>
            <a:pPr marL="514350" indent="-514350" algn="l"/>
            <a:r>
              <a:rPr sz="4000" b="1" smtClean="0">
                <a:solidFill>
                  <a:srgbClr val="002060"/>
                </a:solidFill>
              </a:rPr>
              <a:t>      </a:t>
            </a:r>
          </a:p>
          <a:p>
            <a:pPr marL="514350" indent="-514350" algn="l"/>
            <a:r>
              <a:rPr sz="2400" b="1" smtClean="0">
                <a:solidFill>
                  <a:srgbClr val="002060"/>
                </a:solidFill>
              </a:rPr>
              <a:t>      </a:t>
            </a:r>
            <a:endParaRPr b="1" smtClean="0">
              <a:solidFill>
                <a:srgbClr val="002060"/>
              </a:solidFill>
            </a:endParaRPr>
          </a:p>
          <a:p>
            <a:pPr marL="514350" indent="-514350" algn="l"/>
            <a:endParaRPr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4296" y="279375"/>
            <a:ext cx="614366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ПРОБЛЕМА №10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28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2039916" y="350813"/>
            <a:ext cx="7643866" cy="1214446"/>
          </a:xfrm>
        </p:spPr>
        <p:txBody>
          <a:bodyPr/>
          <a:lstStyle/>
          <a:p>
            <a:r>
              <a:rPr sz="3200" b="1" smtClean="0">
                <a:solidFill>
                  <a:srgbClr val="C00000"/>
                </a:solidFill>
              </a:rPr>
              <a:t/>
            </a:r>
            <a:br>
              <a:rPr sz="3200" b="1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29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718" y="1565259"/>
            <a:ext cx="9215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156" y="1208069"/>
            <a:ext cx="8715436" cy="59093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Развития третейских судов в области оценочной деятельности решило бы много ПРОБЛЕМ судебной оценочной экспертизы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82792" y="422251"/>
            <a:ext cx="7572428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sz="3200" b="1" smtClean="0">
                <a:solidFill>
                  <a:srgbClr val="002060"/>
                </a:solidFill>
              </a:rPr>
              <a:t>ПРОБЛЕМА №1</a:t>
            </a:r>
            <a:endParaRPr lang="ru-RU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682594" y="1763613"/>
            <a:ext cx="8501122" cy="4802306"/>
          </a:xfrm>
        </p:spPr>
        <p:txBody>
          <a:bodyPr/>
          <a:lstStyle/>
          <a:p>
            <a:pPr algn="ctr"/>
            <a:endParaRPr b="1" smtClean="0">
              <a:solidFill>
                <a:srgbClr val="C00000"/>
              </a:solidFill>
            </a:endParaRPr>
          </a:p>
          <a:p>
            <a:pPr algn="ctr"/>
            <a:r>
              <a:rPr b="1" smtClean="0">
                <a:solidFill>
                  <a:srgbClr val="C00000"/>
                </a:solidFill>
              </a:rPr>
              <a:t>Отсутствие судебно-оценочной экспертизы в качестве самостоятельного рода в системе экономических экспертиз</a:t>
            </a:r>
          </a:p>
          <a:p>
            <a:pPr algn="ctr"/>
            <a:endParaRPr b="1" smtClean="0">
              <a:solidFill>
                <a:srgbClr val="C00000"/>
              </a:solidFill>
            </a:endParaRPr>
          </a:p>
          <a:p>
            <a:pPr marL="342900" indent="-342900" algn="ctr">
              <a:spcAft>
                <a:spcPts val="0"/>
              </a:spcAft>
            </a:pPr>
            <a:r>
              <a:rPr b="1" smtClean="0">
                <a:solidFill>
                  <a:srgbClr val="C00000"/>
                </a:solidFill>
              </a:rPr>
              <a:t>Отсутствие сертифицированных </a:t>
            </a:r>
          </a:p>
          <a:p>
            <a:pPr marL="342900" indent="-342900" algn="ctr">
              <a:spcAft>
                <a:spcPts val="0"/>
              </a:spcAft>
            </a:pPr>
            <a:r>
              <a:rPr b="1" smtClean="0">
                <a:solidFill>
                  <a:srgbClr val="C00000"/>
                </a:solidFill>
              </a:rPr>
              <a:t>единых методик оценки различных видов имущественных прав </a:t>
            </a:r>
          </a:p>
          <a:p>
            <a:pPr algn="ctr"/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2039916" y="350813"/>
            <a:ext cx="7643866" cy="1214446"/>
          </a:xfrm>
        </p:spPr>
        <p:txBody>
          <a:bodyPr/>
          <a:lstStyle/>
          <a:p>
            <a:r>
              <a:rPr sz="3200" b="1" smtClean="0">
                <a:solidFill>
                  <a:srgbClr val="C00000"/>
                </a:solidFill>
              </a:rPr>
              <a:t/>
            </a:r>
            <a:br>
              <a:rPr sz="3200" b="1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30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718" y="1565259"/>
            <a:ext cx="9215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156" y="1636697"/>
            <a:ext cx="8715436" cy="40626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Формулирование вопросов, которые ставятся на разрешение эксперту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57" y="1619597"/>
            <a:ext cx="9771799" cy="45243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 smtClean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Все </a:t>
            </a: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процессуальные кодексы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указывают только одно основание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для назначения лица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судебным экспертом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 – </a:t>
            </a:r>
            <a:r>
              <a:rPr lang="ru-RU" sz="3600" b="1" i="0" u="none" strike="noStrike" kern="0" cap="none" spc="0" baseline="0" dirty="0">
                <a:solidFill>
                  <a:srgbClr val="FF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наличие специальных знаний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(ст. 57 УПК РФ,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ст. 85 ГПК РФ,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ст. 55 АПК РФ).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68401" y="279374"/>
            <a:ext cx="8280673" cy="1214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Общее основание для назначения судебным экспертом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9109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784" y="2351076"/>
            <a:ext cx="8393016" cy="415498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</a:rPr>
              <a:t>В соответствие с АПК – ст.55 эксперт должен обладать специальными знаниями, но какие области знаний относятся к специальным, в законодательстве не определены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(наиболее актуально для экспертов-оценщиков)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9952" y="9219"/>
            <a:ext cx="8280673" cy="2056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4000" b="1" dirty="0" smtClean="0">
                <a:solidFill>
                  <a:srgbClr val="002060"/>
                </a:solidFill>
              </a:rPr>
              <a:t>Отсутствие в процессуальном законодательстве понятия </a:t>
            </a:r>
          </a:p>
          <a:p>
            <a:pPr lvl="0"/>
            <a:r>
              <a:rPr lang="ru-RU" sz="4000" b="1" dirty="0" smtClean="0">
                <a:solidFill>
                  <a:srgbClr val="002060"/>
                </a:solidFill>
              </a:rPr>
              <a:t>«специальные знания»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847810"/>
            <a:ext cx="8640960" cy="378565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1" dirty="0" smtClean="0"/>
              <a:t>В процессуальном законодательстве отсутствуют критерии (порядок) установления компетенции лица, которому может быть поручено производство судебной оценочной экспертизы</a:t>
            </a:r>
            <a:endParaRPr lang="ru-RU" sz="4000" b="1" i="0" u="none" strike="noStrike" kern="0" cap="none" spc="0" baseline="0" dirty="0">
              <a:solidFill>
                <a:srgbClr val="0070C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0048" y="207937"/>
            <a:ext cx="6143668" cy="8728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ПРОБЛЕМА №2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6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4032" y="2065325"/>
            <a:ext cx="8640960" cy="440120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 hangingPunct="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Образование эксперта (наличие специальных знаний)</a:t>
            </a:r>
          </a:p>
          <a:p>
            <a:pPr marL="742950" lvl="0" indent="-74295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  Стаж экспертной работы по специальности </a:t>
            </a:r>
          </a:p>
          <a:p>
            <a:pPr marL="742950" lvl="0" indent="-74295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  Наличие практики проведения оценочных экспертиз</a:t>
            </a:r>
          </a:p>
          <a:p>
            <a:pPr marL="742950" lvl="0" indent="-742950" hangingPunct="0">
              <a:buAutoNum type="arabi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0" cap="none" spc="0" baseline="0" dirty="0" smtClean="0">
                <a:solidFill>
                  <a:srgbClr val="0070C0"/>
                </a:solidFill>
                <a:uFillTx/>
                <a:latin typeface="Arial" pitchFamily="34" charset="0"/>
                <a:ea typeface="Microsoft YaHei" pitchFamily="2"/>
                <a:cs typeface="Arial" pitchFamily="34" charset="0"/>
              </a:rPr>
              <a:t>Стоимость услуг эксперта</a:t>
            </a:r>
          </a:p>
          <a:p>
            <a:pPr marL="742950" lvl="0" indent="-742950" hangingPunct="0">
              <a:buAutoNum type="arabi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kern="0" dirty="0" smtClean="0">
                <a:solidFill>
                  <a:srgbClr val="0070C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Срок проведения экспертизы</a:t>
            </a:r>
            <a:endParaRPr lang="ru-RU" sz="3200" b="1" i="0" u="none" strike="noStrike" kern="0" cap="none" spc="0" baseline="0" dirty="0" smtClean="0">
              <a:solidFill>
                <a:srgbClr val="0070C0"/>
              </a:solidFill>
              <a:uFillTx/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4231" y="207937"/>
            <a:ext cx="7215238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практике выбор эксперта осуществляется  по следующим критериям: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847809"/>
            <a:ext cx="8640960" cy="378565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800" b="1" i="0" u="none" strike="noStrike" kern="0" cap="none" spc="0" baseline="0" dirty="0" smtClean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При назначении экспертизы превалирует критерий стоимости услуг эксперта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0" cap="none" spc="0" baseline="0" dirty="0" smtClean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(назначается тот эксперт, стоимость услуг которого ниже)</a:t>
            </a:r>
            <a:endParaRPr lang="ru-RU" sz="2400" b="1" i="0" u="none" strike="noStrike" kern="0" cap="none" spc="0" baseline="0" dirty="0">
              <a:solidFill>
                <a:srgbClr val="0070C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4231" y="350813"/>
            <a:ext cx="7215238" cy="7299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ЦЕНА = КАЧЕСТВО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8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2039916" y="279375"/>
            <a:ext cx="7643866" cy="78581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sz="3200" b="1" smtClean="0">
                <a:solidFill>
                  <a:srgbClr val="C00000"/>
                </a:solidFill>
              </a:rPr>
              <a:t/>
            </a:r>
            <a:br>
              <a:rPr sz="3200" b="1" smtClean="0">
                <a:solidFill>
                  <a:srgbClr val="C00000"/>
                </a:solidFill>
              </a:rPr>
            </a:br>
            <a:r>
              <a:rPr sz="3200" b="1" smtClean="0">
                <a:solidFill>
                  <a:srgbClr val="C00000"/>
                </a:solidFill>
              </a:rPr>
              <a:t>Решение проблемы №2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9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8280" y="1350945"/>
            <a:ext cx="90011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800"/>
              </a:spcAft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Желательно наличие диплома высшего оценочного образования</a:t>
            </a:r>
          </a:p>
          <a:p>
            <a:pPr marL="342900" indent="-342900">
              <a:spcAft>
                <a:spcPts val="180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 При наличии диплома переподготовки, базовое высшее образование - экономическое </a:t>
            </a:r>
          </a:p>
          <a:p>
            <a:pPr marL="514350" indent="-514350">
              <a:spcAft>
                <a:spcPts val="180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Наличие практики проведения   оценочных экспертиз</a:t>
            </a:r>
          </a:p>
          <a:p>
            <a:pPr marL="514350" indent="-514350">
              <a:spcAft>
                <a:spcPts val="180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Обоснованная оплата услуг эксперта</a:t>
            </a:r>
          </a:p>
          <a:p>
            <a:pPr marL="514350" indent="-514350">
              <a:spcAft>
                <a:spcPts val="180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Адекватный объему исследования срок проведения экспертизы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2316</TotalTime>
  <Words>1313</Words>
  <Application>Microsoft Office PowerPoint</Application>
  <PresentationFormat>Произвольный</PresentationFormat>
  <Paragraphs>281</Paragraphs>
  <Slides>30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Обычный</vt:lpstr>
      <vt:lpstr>  «Проблемы качества судебной оценочной экспертизы»                                       Голощапова Т.В. член экспертного совета  НП СРОО "Экспертный совет",  судебный эксперт</vt:lpstr>
      <vt:lpstr>Виды судебных экспертиз Приказ Минюста России от 27.12.2012г. № 237 </vt:lpstr>
      <vt:lpstr>ПРОБЛЕМА №1</vt:lpstr>
      <vt:lpstr>Слайд 4</vt:lpstr>
      <vt:lpstr>Слайд 5</vt:lpstr>
      <vt:lpstr>Слайд 6</vt:lpstr>
      <vt:lpstr>Слайд 7</vt:lpstr>
      <vt:lpstr>Слайд 8</vt:lpstr>
      <vt:lpstr> Решение проблемы №2 </vt:lpstr>
      <vt:lpstr>Процессуальная деятельность эксперта-оценщика в рамках АПК</vt:lpstr>
      <vt:lpstr>Федеральный закон «О государственной судебно-экспертной деятельности в Российской Федерации» № 73-ФЗ от 31 мая 2001 г</vt:lpstr>
      <vt:lpstr>Анализ оценочного законодательства</vt:lpstr>
      <vt:lpstr>ПРОБЛЕМА №3</vt:lpstr>
      <vt:lpstr>Решение проблемы №3</vt:lpstr>
      <vt:lpstr>ПРОБЛЕМА №4</vt:lpstr>
      <vt:lpstr>ПРОБЛЕМА №5</vt:lpstr>
      <vt:lpstr>Решение проблем №6 и №7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 Ильин</dc:creator>
  <cp:lastModifiedBy>BEST</cp:lastModifiedBy>
  <cp:revision>218</cp:revision>
  <dcterms:created xsi:type="dcterms:W3CDTF">2013-11-24T16:47:08Z</dcterms:created>
  <dcterms:modified xsi:type="dcterms:W3CDTF">2016-04-26T01:09:43Z</dcterms:modified>
</cp:coreProperties>
</file>